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66"/>
    <a:srgbClr val="FF6600"/>
    <a:srgbClr val="FF0066"/>
    <a:srgbClr val="FF7C80"/>
    <a:srgbClr val="FF99FF"/>
    <a:srgbClr val="99FF66"/>
    <a:srgbClr val="99CCFF"/>
    <a:srgbClr val="99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5E8E1-02B2-496C-A524-CC322585E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DF3F14-F377-487C-A454-D28DF03E1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F0D28E-FAEC-48D3-A8C3-9AE9A52EC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D7E9CC-C7FA-47DF-BCF4-E34B1F34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29889D-3370-442A-BEF0-BFF2CE5C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3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E44D6-C84D-4574-A952-6756CA48B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6C75FCF-41B4-4421-9CFC-4B31C19C7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92499B-83E8-4365-BE63-3A6F3AE8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9FE1F9-60D6-4920-870A-8D812986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66E0E7-4679-45C6-A36C-EF5FF1BA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05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9EA37EC-B567-4402-96AE-78F8BFE42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57B250-A470-4171-82DD-64C2AFA75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2A0F27-DCF3-4829-B275-25E4CAD18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257CCB-8DDE-426D-AA8C-8E3F8DE7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51E278-1753-4AD4-A799-94CC429A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82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0681F-729B-447B-AB30-5DDBC6D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E6B39D-4BFF-4E46-8332-277DCB247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CAB82A-C365-4624-833A-0F67C502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2B6204-705C-4C84-AF64-FBB6F8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2DE0DA-7C3B-4426-86E8-150D4FBC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09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F8FC60-C818-4CD2-8C60-034591E6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83B7DE-857C-4EF6-87F8-5B5F4FE7F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D3F8C5-FD93-4ADD-A9E3-DEB0A100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48E263-BA88-4406-A2D3-DC7DD508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5743DF-8219-45FA-8EB4-2C83A24A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66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BA093-87EE-45F0-BDAB-F4FF5371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E1B806-092C-4DEA-8398-DC94754A9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E54C11-4A58-44DA-8BEB-0B4A39007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7E9BE6-E491-4B93-A86F-1D5F8A1C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2FCA7D-1146-4A74-82F3-AE3C3DD2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143D50-CDAE-4E07-B021-695F7D0D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3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352B9-B3ED-4024-9106-9D0C13F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8F6F84-C094-4715-8B30-42747BCBB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C035CA-1640-47EB-ABF7-C315F926C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DEAF47-E063-4E77-877E-5AEEAE1F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C2E53A-5C11-4F85-A8A4-C010CAC23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72E153-A0C8-4687-B620-6049B355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267280-3CEA-4E92-98E0-1334333B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3BC78C-C0F8-46EB-B9EE-7CA96078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8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0F678-BEE4-4900-9D50-7DEF9181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D44CA0-61C1-47DD-970D-B002195E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6B22824-3915-4ABB-84C5-E862060C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BF5063-B018-4093-8E17-63022258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48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65B76B-21C2-45B2-AB6C-E4926F72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E7072B-BA83-4808-982C-498FDE6A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2BD36E-9134-4E23-BC8B-224BB95A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04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C43BA-D6D2-4959-B56F-BD8E2E27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479533-D5FE-4293-A910-4F1FA0AC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285F00-6A2F-458D-8E3E-48184F215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B1CDF2-A60D-4828-9ED3-1A3CA9AD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97AAA8-667B-40CD-9CA6-492C3BE3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4A8CF3-4CFB-4FE8-AA2E-1829AEDE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20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2F651-50C7-446C-85F4-ABF802292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C80945A-339D-446F-833B-5167350EB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F7906B-BF92-46FC-B6AA-31DC5D872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D31AC5-F8E2-4361-A6C2-BC4A939A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A2542E-7D3E-4AE3-96C8-38916F77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91B664-FB03-49F9-8EA6-EE9B23516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46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108B571-8241-438D-8582-19C4243D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84CE04-DF18-441B-81D1-EA8436E07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DEF7E4-88A5-4D9C-B4A6-9E0D7C3E5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75B9E3-EA16-4260-9FCE-9D536C820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BAA88B-0CBC-427E-AE7D-C2507BD71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95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C6BB8C27-FB0A-4037-8ECC-DD5BA5C3B5BE}"/>
              </a:ext>
            </a:extLst>
          </p:cNvPr>
          <p:cNvSpPr/>
          <p:nvPr/>
        </p:nvSpPr>
        <p:spPr>
          <a:xfrm>
            <a:off x="424077" y="245163"/>
            <a:ext cx="2822713" cy="874644"/>
          </a:xfrm>
          <a:prstGeom prst="roundRect">
            <a:avLst/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u="sng" dirty="0">
                <a:latin typeface="Albertus MT Lt" pitchFamily="2" charset="0"/>
              </a:rPr>
              <a:t>SINTOMATOLOGIA LIEVE</a:t>
            </a:r>
          </a:p>
          <a:p>
            <a:pPr algn="ctr"/>
            <a:r>
              <a:rPr lang="it-IT" sz="1400" dirty="0">
                <a:latin typeface="Albertus MT Lt" pitchFamily="2" charset="0"/>
              </a:rPr>
              <a:t>(leggero raffreddore, colpi di tosse sporadici) 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EA4E4C98-5ABB-40A9-8FFA-3410E200484D}"/>
              </a:ext>
            </a:extLst>
          </p:cNvPr>
          <p:cNvSpPr/>
          <p:nvPr/>
        </p:nvSpPr>
        <p:spPr>
          <a:xfrm>
            <a:off x="3856382" y="287404"/>
            <a:ext cx="3790122" cy="874640"/>
          </a:xfrm>
          <a:prstGeom prst="round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INSORGENZA DEI SINTOMI A CASA</a:t>
            </a:r>
          </a:p>
          <a:p>
            <a:pPr algn="ctr"/>
            <a:r>
              <a:rPr lang="it-IT" sz="1400" b="1">
                <a:latin typeface="Albertus MT Lt" pitchFamily="2" charset="0"/>
              </a:rPr>
              <a:t>(allegato 1)</a:t>
            </a:r>
            <a:endParaRPr lang="it-IT" sz="1400" dirty="0">
              <a:latin typeface="Albertus MT Lt" pitchFamily="2" charset="0"/>
            </a:endParaRP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94F3D9EF-2BE4-46B8-B66A-526A06461916}"/>
              </a:ext>
            </a:extLst>
          </p:cNvPr>
          <p:cNvSpPr/>
          <p:nvPr/>
        </p:nvSpPr>
        <p:spPr>
          <a:xfrm>
            <a:off x="3124221" y="3315932"/>
            <a:ext cx="2451644" cy="1472422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ESITO</a:t>
            </a:r>
            <a:r>
              <a:rPr lang="it-IT" sz="1400" dirty="0">
                <a:latin typeface="Albertus MT Lt" pitchFamily="2" charset="0"/>
              </a:rPr>
              <a:t> </a:t>
            </a:r>
          </a:p>
          <a:p>
            <a:pPr algn="ctr"/>
            <a:r>
              <a:rPr lang="it-IT" sz="1400" dirty="0">
                <a:latin typeface="Albertus MT Lt" pitchFamily="2" charset="0"/>
              </a:rPr>
              <a:t>Disponibile entro le 23 sul Fascicolo Sanitario Elettronico  consultabile dal PLS e dal MMG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08E6285E-95A4-446D-BFCD-A454B04E5997}"/>
              </a:ext>
            </a:extLst>
          </p:cNvPr>
          <p:cNvSpPr/>
          <p:nvPr/>
        </p:nvSpPr>
        <p:spPr>
          <a:xfrm>
            <a:off x="165655" y="5085068"/>
            <a:ext cx="3621166" cy="1755911"/>
          </a:xfrm>
          <a:prstGeom prst="roundRect">
            <a:avLst/>
          </a:prstGeom>
          <a:solidFill>
            <a:srgbClr val="FF9933"/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ESITO POSITIVO</a:t>
            </a:r>
            <a:r>
              <a:rPr lang="it-IT" sz="1400" dirty="0">
                <a:latin typeface="Albertus MT Lt" pitchFamily="2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Quarantena di 14 gg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Doppio tampone negativo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Rientra in comunità dietro </a:t>
            </a:r>
            <a:r>
              <a:rPr lang="it-IT" sz="1400" b="1" dirty="0">
                <a:latin typeface="Albertus MT Lt" pitchFamily="2" charset="0"/>
              </a:rPr>
              <a:t>attestazione di riammissione sicura in collettività </a:t>
            </a:r>
            <a:r>
              <a:rPr lang="it-IT" sz="1400" dirty="0">
                <a:latin typeface="Albertus MT Lt" pitchFamily="2" charset="0"/>
              </a:rPr>
              <a:t>rilasciata dal PLS o dal MMG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9320AF9A-152A-4494-8CBA-EA8E67AA3ACC}"/>
              </a:ext>
            </a:extLst>
          </p:cNvPr>
          <p:cNvSpPr/>
          <p:nvPr/>
        </p:nvSpPr>
        <p:spPr>
          <a:xfrm>
            <a:off x="4002157" y="5085068"/>
            <a:ext cx="4028660" cy="1610391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ESITO NEGATIVO</a:t>
            </a:r>
            <a:endParaRPr lang="it-IT" sz="1400" dirty="0">
              <a:latin typeface="Albertus MT Lt" pitchFamily="2" charset="0"/>
            </a:endParaRPr>
          </a:p>
          <a:p>
            <a:pPr algn="ctr"/>
            <a:r>
              <a:rPr lang="it-IT" sz="1400" dirty="0">
                <a:latin typeface="Albertus MT Lt" pitchFamily="2" charset="0"/>
              </a:rPr>
              <a:t>(Il PLS/MMG può ritenere di effettuare un secondo test entro 2/3 utilizzando il modello 4)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Rientra in comunità dietro </a:t>
            </a:r>
            <a:r>
              <a:rPr lang="it-IT" sz="1400" b="1" dirty="0">
                <a:latin typeface="Albertus MT Lt" pitchFamily="2" charset="0"/>
              </a:rPr>
              <a:t>attestazione di riammissione sicura in collettività </a:t>
            </a:r>
            <a:r>
              <a:rPr lang="it-IT" sz="1400" dirty="0">
                <a:latin typeface="Albertus MT Lt" pitchFamily="2" charset="0"/>
              </a:rPr>
              <a:t>rilasciata dal PLS o dal MMG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69800BAB-3EE9-49E4-996A-013393BB99E2}"/>
              </a:ext>
            </a:extLst>
          </p:cNvPr>
          <p:cNvSpPr/>
          <p:nvPr/>
        </p:nvSpPr>
        <p:spPr>
          <a:xfrm>
            <a:off x="8189845" y="4633296"/>
            <a:ext cx="3366050" cy="2092179"/>
          </a:xfrm>
          <a:prstGeom prst="round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Il PLS o il MMG non ritiene che la sintomatologia sia riconducibile a COVID -19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gestisce la situazione indicando le misure di cura e concordando i tempi di rientro, sulla base del quadro clinico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non rilascia nessuna certificazione 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B7AEF20B-1E0B-4000-B971-7EA7E0834B8F}"/>
              </a:ext>
            </a:extLst>
          </p:cNvPr>
          <p:cNvSpPr/>
          <p:nvPr/>
        </p:nvSpPr>
        <p:spPr>
          <a:xfrm>
            <a:off x="5887273" y="3349892"/>
            <a:ext cx="1938141" cy="1451113"/>
          </a:xfrm>
          <a:prstGeom prst="roundRect">
            <a:avLst/>
          </a:prstGeom>
          <a:solidFill>
            <a:srgbClr val="FFFF66"/>
          </a:solidFill>
          <a:ln>
            <a:solidFill>
              <a:srgbClr val="FF99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Il PLS/MMG consiglia di recarsi al punto tampone </a:t>
            </a:r>
            <a:r>
              <a:rPr lang="it-IT" sz="1400" dirty="0">
                <a:latin typeface="Albertus MT Lt" pitchFamily="2" charset="0"/>
              </a:rPr>
              <a:t>ed effettua segnalazione </a:t>
            </a:r>
            <a:r>
              <a:rPr lang="it-IT" sz="1400" dirty="0" err="1">
                <a:latin typeface="Albertus MT Lt" pitchFamily="2" charset="0"/>
              </a:rPr>
              <a:t>sMAINF</a:t>
            </a:r>
            <a:endParaRPr lang="it-IT" sz="1400" dirty="0">
              <a:latin typeface="Albertus MT Lt" pitchFamily="2" charset="0"/>
            </a:endParaRPr>
          </a:p>
        </p:txBody>
      </p: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24F44708-C423-4E1A-8546-861339491446}"/>
              </a:ext>
            </a:extLst>
          </p:cNvPr>
          <p:cNvCxnSpPr>
            <a:cxnSpLocks/>
          </p:cNvCxnSpPr>
          <p:nvPr/>
        </p:nvCxnSpPr>
        <p:spPr>
          <a:xfrm>
            <a:off x="9872869" y="3082380"/>
            <a:ext cx="0" cy="34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2FBC028D-1A16-49DE-A3C7-33A81ED697B6}"/>
              </a:ext>
            </a:extLst>
          </p:cNvPr>
          <p:cNvSpPr/>
          <p:nvPr/>
        </p:nvSpPr>
        <p:spPr>
          <a:xfrm>
            <a:off x="8189844" y="287404"/>
            <a:ext cx="3366052" cy="2816915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u="sng" dirty="0">
                <a:latin typeface="Albertus MT Lt" pitchFamily="2" charset="0"/>
              </a:rPr>
              <a:t>SINTOMATOLOGIA FORTE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Sintomi respiratori (tosse, mal di gola, raffreddore)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Dissenteria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Congiuntivite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Forte mal di tasta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Anosmia (perdita dell’olfatto)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Ageusia (perdita del gusto)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Dolori muscolari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Dispnea (difficoltà respiratoria, affanno)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Febbre &gt;37,5</a:t>
            </a:r>
            <a:endParaRPr lang="it-IT" sz="1400" b="1" u="sng" dirty="0">
              <a:latin typeface="Albertus MT Lt" pitchFamily="2" charset="0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F355B1D1-68FA-4098-B247-C220E5CF025E}"/>
              </a:ext>
            </a:extLst>
          </p:cNvPr>
          <p:cNvSpPr/>
          <p:nvPr/>
        </p:nvSpPr>
        <p:spPr>
          <a:xfrm>
            <a:off x="8189844" y="3433972"/>
            <a:ext cx="3366051" cy="874644"/>
          </a:xfrm>
          <a:prstGeom prst="round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Il genitore del bambino/ adulto contatta il proprio PLS o il MMG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B6CFBDD7-0128-4B5D-A951-F7399B565834}"/>
              </a:ext>
            </a:extLst>
          </p:cNvPr>
          <p:cNvCxnSpPr>
            <a:cxnSpLocks/>
          </p:cNvCxnSpPr>
          <p:nvPr/>
        </p:nvCxnSpPr>
        <p:spPr>
          <a:xfrm>
            <a:off x="9872869" y="4308616"/>
            <a:ext cx="0" cy="34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F59BE7FB-D1FA-4C1C-A552-E7A9D0D07822}"/>
              </a:ext>
            </a:extLst>
          </p:cNvPr>
          <p:cNvSpPr/>
          <p:nvPr/>
        </p:nvSpPr>
        <p:spPr>
          <a:xfrm>
            <a:off x="165655" y="3279288"/>
            <a:ext cx="2822714" cy="1204297"/>
          </a:xfrm>
          <a:prstGeom prst="roundRect">
            <a:avLst/>
          </a:prstGeom>
          <a:solidFill>
            <a:srgbClr val="FF7C80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LA SCUOLA </a:t>
            </a:r>
          </a:p>
          <a:p>
            <a:pPr algn="ctr"/>
            <a:r>
              <a:rPr lang="it-IT" sz="1400" b="1" dirty="0">
                <a:latin typeface="Albertus MT Lt" pitchFamily="2" charset="0"/>
              </a:rPr>
              <a:t>La scuola verrà contatta dall’ATS per il protocollo da seguire: quarantena / sanificazioni</a:t>
            </a:r>
            <a:endParaRPr lang="it-IT" sz="1400" dirty="0">
              <a:latin typeface="Albertus MT Lt" pitchFamily="2" charset="0"/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A31B591-5431-4F1A-AAEE-9F73586D29C1}"/>
              </a:ext>
            </a:extLst>
          </p:cNvPr>
          <p:cNvCxnSpPr>
            <a:cxnSpLocks/>
          </p:cNvCxnSpPr>
          <p:nvPr/>
        </p:nvCxnSpPr>
        <p:spPr>
          <a:xfrm flipV="1">
            <a:off x="1828799" y="4481926"/>
            <a:ext cx="6634" cy="618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48DECDE3-65D8-4D48-A95E-1312699A909E}"/>
              </a:ext>
            </a:extLst>
          </p:cNvPr>
          <p:cNvCxnSpPr>
            <a:cxnSpLocks/>
          </p:cNvCxnSpPr>
          <p:nvPr/>
        </p:nvCxnSpPr>
        <p:spPr>
          <a:xfrm flipH="1">
            <a:off x="3246790" y="702361"/>
            <a:ext cx="6228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376C1B3-F874-4B94-B4A0-B1DFB87D4C6E}"/>
              </a:ext>
            </a:extLst>
          </p:cNvPr>
          <p:cNvCxnSpPr>
            <a:cxnSpLocks/>
          </p:cNvCxnSpPr>
          <p:nvPr/>
        </p:nvCxnSpPr>
        <p:spPr>
          <a:xfrm>
            <a:off x="7646504" y="682485"/>
            <a:ext cx="543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13EE61D-6D03-4C95-A70E-B281DF1F3B42}"/>
              </a:ext>
            </a:extLst>
          </p:cNvPr>
          <p:cNvSpPr/>
          <p:nvPr/>
        </p:nvSpPr>
        <p:spPr>
          <a:xfrm>
            <a:off x="417443" y="1467061"/>
            <a:ext cx="2822713" cy="1195189"/>
          </a:xfrm>
          <a:prstGeom prst="roundRect">
            <a:avLst/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latin typeface="Albertus MT Lt" pitchFamily="2" charset="0"/>
              </a:rPr>
              <a:t>Il bambino/adulto può andare a scuola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latin typeface="Albertus MT Lt" pitchFamily="2" charset="0"/>
              </a:rPr>
              <a:t>La famiglia/adulto monitora la situazione </a:t>
            </a:r>
            <a:endParaRPr lang="it-IT" sz="1400" dirty="0">
              <a:latin typeface="Albertus MT Lt" pitchFamily="2" charset="0"/>
            </a:endParaRP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6B32F6BE-BDB7-4D3C-82A4-DA33AB1538F4}"/>
              </a:ext>
            </a:extLst>
          </p:cNvPr>
          <p:cNvCxnSpPr>
            <a:cxnSpLocks/>
          </p:cNvCxnSpPr>
          <p:nvPr/>
        </p:nvCxnSpPr>
        <p:spPr>
          <a:xfrm>
            <a:off x="1822172" y="1119807"/>
            <a:ext cx="0" cy="34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1856D89A-F779-4EDD-8D82-A19ADDACBC79}"/>
              </a:ext>
            </a:extLst>
          </p:cNvPr>
          <p:cNvCxnSpPr>
            <a:stCxn id="3" idx="1"/>
          </p:cNvCxnSpPr>
          <p:nvPr/>
        </p:nvCxnSpPr>
        <p:spPr>
          <a:xfrm flipH="1">
            <a:off x="7825414" y="3871294"/>
            <a:ext cx="364430" cy="10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BC2AD3C2-ECF9-4C00-B8A5-641DC341865A}"/>
              </a:ext>
            </a:extLst>
          </p:cNvPr>
          <p:cNvCxnSpPr>
            <a:stCxn id="38" idx="1"/>
          </p:cNvCxnSpPr>
          <p:nvPr/>
        </p:nvCxnSpPr>
        <p:spPr>
          <a:xfrm flipH="1" flipV="1">
            <a:off x="5575865" y="4075448"/>
            <a:ext cx="3114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4F16CA57-34A2-42A3-9D53-206AD21C2DF9}"/>
              </a:ext>
            </a:extLst>
          </p:cNvPr>
          <p:cNvCxnSpPr/>
          <p:nvPr/>
        </p:nvCxnSpPr>
        <p:spPr>
          <a:xfrm>
            <a:off x="5088835" y="4801005"/>
            <a:ext cx="265043" cy="284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0655836A-5563-4F1D-8D4F-95E3447FC02E}"/>
              </a:ext>
            </a:extLst>
          </p:cNvPr>
          <p:cNvCxnSpPr/>
          <p:nvPr/>
        </p:nvCxnSpPr>
        <p:spPr>
          <a:xfrm flipH="1">
            <a:off x="3246790" y="4801005"/>
            <a:ext cx="311425" cy="299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9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Albertus MT Lt</vt:lpstr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15</cp:revision>
  <cp:lastPrinted>2020-09-17T11:29:41Z</cp:lastPrinted>
  <dcterms:created xsi:type="dcterms:W3CDTF">2020-09-17T08:56:01Z</dcterms:created>
  <dcterms:modified xsi:type="dcterms:W3CDTF">2020-09-17T14:27:11Z</dcterms:modified>
</cp:coreProperties>
</file>