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8225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FF"/>
    <a:srgbClr val="FF9933"/>
    <a:srgbClr val="FFFF66"/>
    <a:srgbClr val="FF6600"/>
    <a:srgbClr val="FF0066"/>
    <a:srgbClr val="FF7C80"/>
    <a:srgbClr val="FF99FF"/>
    <a:srgbClr val="99FF66"/>
    <a:srgbClr val="99CCFF"/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FE5E8E1-02B2-496C-A524-CC322585EE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DDF3F14-F377-487C-A454-D28DF03E1A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AF0D28E-FAEC-48D3-A8C3-9AE9A52EC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1109F-F9B3-4BAD-A886-DC4D7ECF8615}" type="datetimeFigureOut">
              <a:rPr lang="it-IT" smtClean="0"/>
              <a:t>17/09/2020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0D7E9CC-C7FA-47DF-BCF4-E34B1F347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029889D-3370-442A-BEF0-BFF2CE5C0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F2BDE-99B4-437C-98E1-3C376D51C49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1353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13E44D6-C84D-4574-A952-6756CA48B2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6C75FCF-41B4-4421-9CFC-4B31C19C73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192499B-83E8-4365-BE63-3A6F3AE88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1109F-F9B3-4BAD-A886-DC4D7ECF8615}" type="datetimeFigureOut">
              <a:rPr lang="it-IT" smtClean="0"/>
              <a:t>17/09/2020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39FE1F9-60D6-4920-870A-8D812986E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866E0E7-4679-45C6-A36C-EF5FF1BA1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F2BDE-99B4-437C-98E1-3C376D51C49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7051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69EA37EC-B567-4402-96AE-78F8BFE422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557B250-A470-4171-82DD-64C2AFA75D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B2A0F27-DCF3-4829-B275-25E4CAD18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1109F-F9B3-4BAD-A886-DC4D7ECF8615}" type="datetimeFigureOut">
              <a:rPr lang="it-IT" smtClean="0"/>
              <a:t>17/09/2020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2257CCB-8DDE-426D-AA8C-8E3F8DE7B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651E278-1753-4AD4-A799-94CC429A5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F2BDE-99B4-437C-98E1-3C376D51C49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1827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4D0681F-729B-447B-AB30-5DDBC6DF9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BE6B39D-4BFF-4E46-8332-277DCB247E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3CAB82A-C365-4624-833A-0F67C5023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1109F-F9B3-4BAD-A886-DC4D7ECF8615}" type="datetimeFigureOut">
              <a:rPr lang="it-IT" smtClean="0"/>
              <a:t>17/09/2020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52B6204-705C-4C84-AF64-FBB6F8ABC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F2DE0DA-7C3B-4426-86E8-150D4FBCB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F2BDE-99B4-437C-98E1-3C376D51C49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3094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3F8FC60-C818-4CD2-8C60-034591E6C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483B7DE-857C-4EF6-87F8-5B5F4FE7F7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3D3F8C5-FD93-4ADD-A9E3-DEB0A1007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1109F-F9B3-4BAD-A886-DC4D7ECF8615}" type="datetimeFigureOut">
              <a:rPr lang="it-IT" smtClean="0"/>
              <a:t>17/09/2020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248E263-BA88-4406-A2D3-DC7DD508A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B5743DF-8219-45FA-8EB4-2C83A24AD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F2BDE-99B4-437C-98E1-3C376D51C49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5669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BBBA093-87EE-45F0-BDAB-F4FF5371E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DE1B806-092C-4DEA-8398-DC94754A9D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CE54C11-4A58-44DA-8BEB-0B4A390071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F7E9BE6-E491-4B93-A86F-1D5F8A1CB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1109F-F9B3-4BAD-A886-DC4D7ECF8615}" type="datetimeFigureOut">
              <a:rPr lang="it-IT" smtClean="0"/>
              <a:t>17/09/2020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52FCA7D-1146-4A74-82F3-AE3C3DD21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2143D50-CDAE-4E07-B021-695F7D0D4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F2BDE-99B4-437C-98E1-3C376D51C49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434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39352B9-B3ED-4024-9106-9D0C13FC88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08F6F84-C094-4715-8B30-42747BCBBB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3C035CA-1640-47EB-ABF7-C315F926CA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76DEAF47-E063-4E77-877E-5AEEAE1F44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3C2E53A-5C11-4F85-A8A4-C010CAC23F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672E153-A0C8-4687-B620-6049B355A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1109F-F9B3-4BAD-A886-DC4D7ECF8615}" type="datetimeFigureOut">
              <a:rPr lang="it-IT" smtClean="0"/>
              <a:t>17/09/2020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72267280-3CEA-4E92-98E0-1334333B9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453BC78C-C0F8-46EB-B9EE-7CA96078B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F2BDE-99B4-437C-98E1-3C376D51C49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6785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F50F678-BEE4-4900-9D50-7DEF91814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52D44CA0-61C1-47DD-970D-B002195EB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1109F-F9B3-4BAD-A886-DC4D7ECF8615}" type="datetimeFigureOut">
              <a:rPr lang="it-IT" smtClean="0"/>
              <a:t>17/09/2020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6B22824-3915-4ABB-84C5-E862060CF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5DBF5063-B018-4093-8E17-630222584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F2BDE-99B4-437C-98E1-3C376D51C49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5483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D565B76B-21C2-45B2-AB6C-E4926F72C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1109F-F9B3-4BAD-A886-DC4D7ECF8615}" type="datetimeFigureOut">
              <a:rPr lang="it-IT" smtClean="0"/>
              <a:t>17/09/2020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A5E7072B-BA83-4808-982C-498FDE6AA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72BD36E-9134-4E23-BC8B-224BB95A6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F2BDE-99B4-437C-98E1-3C376D51C49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7044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06C43BA-D6D2-4959-B56F-BD8E2E2741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4479533-D5FE-4293-A910-4F1FA0ACBE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C285F00-6A2F-458D-8E3E-48184F215B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5B1CDF2-A60D-4828-9ED3-1A3CA9AD9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1109F-F9B3-4BAD-A886-DC4D7ECF8615}" type="datetimeFigureOut">
              <a:rPr lang="it-IT" smtClean="0"/>
              <a:t>17/09/2020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B97AAA8-667B-40CD-9CA6-492C3BE36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24A8CF3-4CFB-4FE8-AA2E-1829AEDEB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F2BDE-99B4-437C-98E1-3C376D51C49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8203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F2F651-50C7-446C-85F4-ABF802292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DC80945A-339D-446F-833B-5167350EB4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6F7906B-BF92-46FC-B6AA-31DC5D872C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4D31AC5-F8E2-4361-A6C2-BC4A939AE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1109F-F9B3-4BAD-A886-DC4D7ECF8615}" type="datetimeFigureOut">
              <a:rPr lang="it-IT" smtClean="0"/>
              <a:t>17/09/2020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9A2542E-7D3E-4AE3-96C8-38916F77A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491B664-FB03-49F9-8EA6-EE9B23516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F2BDE-99B4-437C-98E1-3C376D51C49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9461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3108B571-8241-438D-8582-19C4243DD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284CE04-DF18-441B-81D1-EA8436E074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1DEF7E4-88A5-4D9C-B4A6-9E0D7C3E5B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1109F-F9B3-4BAD-A886-DC4D7ECF8615}" type="datetimeFigureOut">
              <a:rPr lang="it-IT" smtClean="0"/>
              <a:t>17/09/2020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375B9E3-EA16-4260-9FCE-9D536C820B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1BAA88B-0CBC-427E-AE7D-C2507BD71A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F2BDE-99B4-437C-98E1-3C376D51C49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0955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con angoli arrotondati 9">
            <a:extLst>
              <a:ext uri="{FF2B5EF4-FFF2-40B4-BE49-F238E27FC236}">
                <a16:creationId xmlns:a16="http://schemas.microsoft.com/office/drawing/2014/main" id="{EA4E4C98-5ABB-40A9-8FFA-3410E200484D}"/>
              </a:ext>
            </a:extLst>
          </p:cNvPr>
          <p:cNvSpPr/>
          <p:nvPr/>
        </p:nvSpPr>
        <p:spPr>
          <a:xfrm>
            <a:off x="3167270" y="341985"/>
            <a:ext cx="6162260" cy="658067"/>
          </a:xfrm>
          <a:prstGeom prst="roundRect">
            <a:avLst/>
          </a:prstGeom>
          <a:solidFill>
            <a:srgbClr val="99CCFF"/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latin typeface="Albertus MT Lt" pitchFamily="2" charset="0"/>
              </a:rPr>
              <a:t>ATTESTAZIONE DI RIAMMISSIONE SICURA IN COLLETTIVITA’</a:t>
            </a:r>
          </a:p>
          <a:p>
            <a:pPr algn="ctr"/>
            <a:r>
              <a:rPr lang="it-IT" sz="1400" b="1" dirty="0">
                <a:latin typeface="Albertus MT Lt" pitchFamily="2" charset="0"/>
              </a:rPr>
              <a:t>(allegato 3)</a:t>
            </a:r>
            <a:endParaRPr lang="it-IT" sz="1400" dirty="0">
              <a:latin typeface="Albertus MT Lt" pitchFamily="2" charset="0"/>
            </a:endParaRPr>
          </a:p>
        </p:txBody>
      </p:sp>
      <p:sp>
        <p:nvSpPr>
          <p:cNvPr id="2" name="Rettangolo con angoli arrotondati 1">
            <a:extLst>
              <a:ext uri="{FF2B5EF4-FFF2-40B4-BE49-F238E27FC236}">
                <a16:creationId xmlns:a16="http://schemas.microsoft.com/office/drawing/2014/main" id="{2FBC028D-1A16-49DE-A3C7-33A81ED697B6}"/>
              </a:ext>
            </a:extLst>
          </p:cNvPr>
          <p:cNvSpPr/>
          <p:nvPr/>
        </p:nvSpPr>
        <p:spPr>
          <a:xfrm>
            <a:off x="8315741" y="2569701"/>
            <a:ext cx="3306417" cy="1657744"/>
          </a:xfrm>
          <a:prstGeom prst="roundRect">
            <a:avLst/>
          </a:prstGeom>
          <a:solidFill>
            <a:srgbClr val="FFFF66"/>
          </a:solidFill>
          <a:ln>
            <a:solidFill>
              <a:srgbClr val="FF66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it-IT" sz="1400" dirty="0">
                <a:latin typeface="Albertus MT Lt" pitchFamily="2" charset="0"/>
              </a:rPr>
              <a:t>3- Soggetto guarito COVID-19 dopo quarantena di almeno 14 gg e con doppio tampone negativo a distanza di 24/48 ore l’uno dell’altro </a:t>
            </a:r>
          </a:p>
        </p:txBody>
      </p:sp>
      <p:sp>
        <p:nvSpPr>
          <p:cNvPr id="6" name="Rettangolo con angoli arrotondati 5">
            <a:extLst>
              <a:ext uri="{FF2B5EF4-FFF2-40B4-BE49-F238E27FC236}">
                <a16:creationId xmlns:a16="http://schemas.microsoft.com/office/drawing/2014/main" id="{F59BE7FB-D1FA-4C1C-A552-E7A9D0D07822}"/>
              </a:ext>
            </a:extLst>
          </p:cNvPr>
          <p:cNvSpPr/>
          <p:nvPr/>
        </p:nvSpPr>
        <p:spPr>
          <a:xfrm>
            <a:off x="4601816" y="2850677"/>
            <a:ext cx="3306418" cy="1634306"/>
          </a:xfrm>
          <a:prstGeom prst="roundRect">
            <a:avLst/>
          </a:prstGeom>
          <a:solidFill>
            <a:srgbClr val="FF7C80"/>
          </a:solidFill>
          <a:ln>
            <a:solidFill>
              <a:srgbClr val="FF006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it-IT" sz="1400" dirty="0">
                <a:latin typeface="Albertus MT Lt" pitchFamily="2" charset="0"/>
              </a:rPr>
              <a:t>2- Soggetto in isolamento domiciliare fiduciario in quanto contatto stretto di caso (tampone negativo preferibilmente eseguito in prossimità della fine della quarantena). </a:t>
            </a:r>
          </a:p>
          <a:p>
            <a:pPr algn="just"/>
            <a:r>
              <a:rPr lang="it-IT" sz="1400" dirty="0">
                <a:latin typeface="Albertus MT Lt" pitchFamily="2" charset="0"/>
              </a:rPr>
              <a:t>L’isolamento è predisposto da PLS/MMG/ATS</a:t>
            </a:r>
          </a:p>
        </p:txBody>
      </p:sp>
      <p:sp>
        <p:nvSpPr>
          <p:cNvPr id="36" name="Rettangolo con angoli arrotondati 35">
            <a:extLst>
              <a:ext uri="{FF2B5EF4-FFF2-40B4-BE49-F238E27FC236}">
                <a16:creationId xmlns:a16="http://schemas.microsoft.com/office/drawing/2014/main" id="{313EE61D-6D03-4C95-A70E-B281DF1F3B42}"/>
              </a:ext>
            </a:extLst>
          </p:cNvPr>
          <p:cNvSpPr/>
          <p:nvPr/>
        </p:nvSpPr>
        <p:spPr>
          <a:xfrm>
            <a:off x="722245" y="2593138"/>
            <a:ext cx="3366052" cy="1634306"/>
          </a:xfrm>
          <a:prstGeom prst="roundRect">
            <a:avLst/>
          </a:prstGeom>
          <a:solidFill>
            <a:srgbClr val="99FF66"/>
          </a:solidFill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it-IT" sz="1400" dirty="0">
                <a:latin typeface="Albertus MT Lt" pitchFamily="2" charset="0"/>
              </a:rPr>
              <a:t>1- Soggetto sintomatico a cui è stata esclusa la diagnosi di COVID-19 tramite tampone (tampone negativo)</a:t>
            </a:r>
          </a:p>
        </p:txBody>
      </p:sp>
      <p:sp>
        <p:nvSpPr>
          <p:cNvPr id="4" name="Rettangolo con angoli arrotondati 3">
            <a:extLst>
              <a:ext uri="{FF2B5EF4-FFF2-40B4-BE49-F238E27FC236}">
                <a16:creationId xmlns:a16="http://schemas.microsoft.com/office/drawing/2014/main" id="{095E2E11-9637-45F8-8571-CA2A39C74DBA}"/>
              </a:ext>
            </a:extLst>
          </p:cNvPr>
          <p:cNvSpPr/>
          <p:nvPr/>
        </p:nvSpPr>
        <p:spPr>
          <a:xfrm>
            <a:off x="4359964" y="1515426"/>
            <a:ext cx="3790122" cy="874640"/>
          </a:xfrm>
          <a:prstGeom prst="roundRect">
            <a:avLst/>
          </a:prstGeom>
          <a:solidFill>
            <a:srgbClr val="99CCFF"/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latin typeface="Albertus MT Lt" pitchFamily="2" charset="0"/>
              </a:rPr>
              <a:t>Viene rilasciata dal PLS/MMG ed è necessaria per il rientro a scuola solo nei seguenti casi</a:t>
            </a:r>
            <a:endParaRPr lang="it-IT" sz="1400" dirty="0">
              <a:latin typeface="Albertus MT Lt" pitchFamily="2" charset="0"/>
            </a:endParaRPr>
          </a:p>
          <a:p>
            <a:pPr marL="285750" indent="-285750" algn="ctr">
              <a:buFontTx/>
              <a:buChar char="-"/>
            </a:pPr>
            <a:endParaRPr lang="it-IT" sz="1400" dirty="0">
              <a:latin typeface="Albertus MT Lt" pitchFamily="2" charset="0"/>
            </a:endParaRPr>
          </a:p>
        </p:txBody>
      </p:sp>
      <p:cxnSp>
        <p:nvCxnSpPr>
          <p:cNvPr id="11" name="Connettore 2 10">
            <a:extLst>
              <a:ext uri="{FF2B5EF4-FFF2-40B4-BE49-F238E27FC236}">
                <a16:creationId xmlns:a16="http://schemas.microsoft.com/office/drawing/2014/main" id="{48DFD3B6-A723-4C19-BAA2-FF701EA3306C}"/>
              </a:ext>
            </a:extLst>
          </p:cNvPr>
          <p:cNvCxnSpPr>
            <a:cxnSpLocks/>
            <a:stCxn id="10" idx="2"/>
          </p:cNvCxnSpPr>
          <p:nvPr/>
        </p:nvCxnSpPr>
        <p:spPr>
          <a:xfrm>
            <a:off x="6248400" y="1000052"/>
            <a:ext cx="6625" cy="4996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Connettore 2 13">
            <a:extLst>
              <a:ext uri="{FF2B5EF4-FFF2-40B4-BE49-F238E27FC236}">
                <a16:creationId xmlns:a16="http://schemas.microsoft.com/office/drawing/2014/main" id="{15C17054-D944-4119-98F8-579DB5959E0F}"/>
              </a:ext>
            </a:extLst>
          </p:cNvPr>
          <p:cNvCxnSpPr>
            <a:cxnSpLocks/>
          </p:cNvCxnSpPr>
          <p:nvPr/>
        </p:nvCxnSpPr>
        <p:spPr>
          <a:xfrm flipH="1">
            <a:off x="4147930" y="2402361"/>
            <a:ext cx="543340" cy="3938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Connettore 2 21">
            <a:extLst>
              <a:ext uri="{FF2B5EF4-FFF2-40B4-BE49-F238E27FC236}">
                <a16:creationId xmlns:a16="http://schemas.microsoft.com/office/drawing/2014/main" id="{9EC5C3F9-4078-4391-A421-E3E3F2980DBF}"/>
              </a:ext>
            </a:extLst>
          </p:cNvPr>
          <p:cNvCxnSpPr>
            <a:cxnSpLocks/>
            <a:stCxn id="4" idx="2"/>
          </p:cNvCxnSpPr>
          <p:nvPr/>
        </p:nvCxnSpPr>
        <p:spPr>
          <a:xfrm>
            <a:off x="6255025" y="2390066"/>
            <a:ext cx="0" cy="4061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ttore 2 27">
            <a:extLst>
              <a:ext uri="{FF2B5EF4-FFF2-40B4-BE49-F238E27FC236}">
                <a16:creationId xmlns:a16="http://schemas.microsoft.com/office/drawing/2014/main" id="{4CDDD855-D487-4D92-A006-5CF8753C0412}"/>
              </a:ext>
            </a:extLst>
          </p:cNvPr>
          <p:cNvCxnSpPr>
            <a:cxnSpLocks/>
          </p:cNvCxnSpPr>
          <p:nvPr/>
        </p:nvCxnSpPr>
        <p:spPr>
          <a:xfrm>
            <a:off x="7717737" y="2398345"/>
            <a:ext cx="538371" cy="3427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Rettangolo con angoli arrotondati 39">
            <a:extLst>
              <a:ext uri="{FF2B5EF4-FFF2-40B4-BE49-F238E27FC236}">
                <a16:creationId xmlns:a16="http://schemas.microsoft.com/office/drawing/2014/main" id="{E126354F-E08B-45CC-B420-3FCA6C55B724}"/>
              </a:ext>
            </a:extLst>
          </p:cNvPr>
          <p:cNvSpPr/>
          <p:nvPr/>
        </p:nvSpPr>
        <p:spPr>
          <a:xfrm>
            <a:off x="569842" y="4983248"/>
            <a:ext cx="2981741" cy="1386680"/>
          </a:xfrm>
          <a:prstGeom prst="roundRect">
            <a:avLst/>
          </a:prstGeom>
          <a:solidFill>
            <a:srgbClr val="99CCFF"/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dirty="0">
                <a:latin typeface="Albertus MT Lt" pitchFamily="2" charset="0"/>
              </a:rPr>
              <a:t>Nel caso di sintomatologia non riconducibile a COVID -19 e </a:t>
            </a:r>
            <a:r>
              <a:rPr lang="it-IT" sz="1400" u="sng" dirty="0">
                <a:latin typeface="Albertus MT Lt" pitchFamily="2" charset="0"/>
              </a:rPr>
              <a:t>non sottoposto a tampone</a:t>
            </a:r>
            <a:r>
              <a:rPr lang="it-IT" sz="1400" dirty="0">
                <a:latin typeface="Albertus MT Lt" pitchFamily="2" charset="0"/>
              </a:rPr>
              <a:t> il PLS/MMG gestirà la situazione …</a:t>
            </a:r>
          </a:p>
        </p:txBody>
      </p:sp>
      <p:cxnSp>
        <p:nvCxnSpPr>
          <p:cNvPr id="47" name="Connettore 2 46">
            <a:extLst>
              <a:ext uri="{FF2B5EF4-FFF2-40B4-BE49-F238E27FC236}">
                <a16:creationId xmlns:a16="http://schemas.microsoft.com/office/drawing/2014/main" id="{BB61F242-1053-441B-93A6-702BB818FC24}"/>
              </a:ext>
            </a:extLst>
          </p:cNvPr>
          <p:cNvCxnSpPr>
            <a:stCxn id="40" idx="3"/>
          </p:cNvCxnSpPr>
          <p:nvPr/>
        </p:nvCxnSpPr>
        <p:spPr>
          <a:xfrm flipV="1">
            <a:off x="3551583" y="5671930"/>
            <a:ext cx="384311" cy="46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Rettangolo con angoli arrotondati 47">
            <a:extLst>
              <a:ext uri="{FF2B5EF4-FFF2-40B4-BE49-F238E27FC236}">
                <a16:creationId xmlns:a16="http://schemas.microsoft.com/office/drawing/2014/main" id="{D0CAE4E2-E7AE-467F-913D-5221BDFB2FA1}"/>
              </a:ext>
            </a:extLst>
          </p:cNvPr>
          <p:cNvSpPr/>
          <p:nvPr/>
        </p:nvSpPr>
        <p:spPr>
          <a:xfrm>
            <a:off x="3935894" y="4978590"/>
            <a:ext cx="2981741" cy="1386680"/>
          </a:xfrm>
          <a:prstGeom prst="roundRect">
            <a:avLst/>
          </a:prstGeom>
          <a:solidFill>
            <a:srgbClr val="99CCFF"/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dirty="0">
                <a:latin typeface="Albertus MT Lt" pitchFamily="2" charset="0"/>
              </a:rPr>
              <a:t>Indicando alla famiglia/adulto, sulla base del quadro clinico: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400" dirty="0">
                <a:latin typeface="Albertus MT Lt" pitchFamily="2" charset="0"/>
              </a:rPr>
              <a:t>le misure di cura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400" dirty="0">
                <a:latin typeface="Albertus MT Lt" pitchFamily="2" charset="0"/>
              </a:rPr>
              <a:t>I tempi di rientro al servizio educativo/scuola</a:t>
            </a:r>
          </a:p>
        </p:txBody>
      </p:sp>
      <p:sp>
        <p:nvSpPr>
          <p:cNvPr id="50" name="Rettangolo con angoli arrotondati 49">
            <a:extLst>
              <a:ext uri="{FF2B5EF4-FFF2-40B4-BE49-F238E27FC236}">
                <a16:creationId xmlns:a16="http://schemas.microsoft.com/office/drawing/2014/main" id="{AB1B1B60-D2D5-41B4-AC7B-2342A08966C0}"/>
              </a:ext>
            </a:extLst>
          </p:cNvPr>
          <p:cNvSpPr/>
          <p:nvPr/>
        </p:nvSpPr>
        <p:spPr>
          <a:xfrm>
            <a:off x="7301946" y="4823791"/>
            <a:ext cx="3730489" cy="1812541"/>
          </a:xfrm>
          <a:prstGeom prst="roundRect">
            <a:avLst/>
          </a:prstGeom>
          <a:solidFill>
            <a:srgbClr val="CC99FF"/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dirty="0">
                <a:latin typeface="Albertus MT Lt" pitchFamily="2" charset="0"/>
              </a:rPr>
              <a:t>NON È RICHIESTA ALCUNA ATTESTAZIONE/CERTIFICAZIONE DI RIENTRO (né da parte del PLS né del MMG)</a:t>
            </a:r>
          </a:p>
          <a:p>
            <a:pPr algn="ctr"/>
            <a:r>
              <a:rPr lang="it-IT" sz="1400" dirty="0">
                <a:latin typeface="Albertus MT Lt" pitchFamily="2" charset="0"/>
              </a:rPr>
              <a:t>LR 33/2009 art 58 comma 2 </a:t>
            </a:r>
          </a:p>
          <a:p>
            <a:pPr algn="ctr"/>
            <a:endParaRPr lang="it-IT" sz="1400" dirty="0">
              <a:latin typeface="Albertus MT Lt" pitchFamily="2" charset="0"/>
            </a:endParaRPr>
          </a:p>
          <a:p>
            <a:pPr algn="ctr"/>
            <a:r>
              <a:rPr lang="it-IT" sz="1400" dirty="0">
                <a:latin typeface="Albertus MT Lt" pitchFamily="2" charset="0"/>
              </a:rPr>
              <a:t>La scuola farà fede al principio di fiducia alla base del Patto di corresponsabilità </a:t>
            </a:r>
            <a:r>
              <a:rPr lang="it-IT" sz="1400">
                <a:latin typeface="Albertus MT Lt" pitchFamily="2" charset="0"/>
              </a:rPr>
              <a:t>sottoscritto ad </a:t>
            </a:r>
            <a:r>
              <a:rPr lang="it-IT" sz="1400" dirty="0">
                <a:latin typeface="Albertus MT Lt" pitchFamily="2" charset="0"/>
              </a:rPr>
              <a:t>inizio anno </a:t>
            </a:r>
          </a:p>
        </p:txBody>
      </p:sp>
      <p:cxnSp>
        <p:nvCxnSpPr>
          <p:cNvPr id="54" name="Connettore 2 53">
            <a:extLst>
              <a:ext uri="{FF2B5EF4-FFF2-40B4-BE49-F238E27FC236}">
                <a16:creationId xmlns:a16="http://schemas.microsoft.com/office/drawing/2014/main" id="{5C7C11B6-37DD-4A8A-A8D4-2F277E0F9D24}"/>
              </a:ext>
            </a:extLst>
          </p:cNvPr>
          <p:cNvCxnSpPr>
            <a:stCxn id="48" idx="3"/>
          </p:cNvCxnSpPr>
          <p:nvPr/>
        </p:nvCxnSpPr>
        <p:spPr>
          <a:xfrm>
            <a:off x="6917635" y="5671930"/>
            <a:ext cx="3975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498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193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Albertus MT Lt</vt:lpstr>
      <vt:lpstr>Arial</vt:lpstr>
      <vt:lpstr>Calibri</vt:lpstr>
      <vt:lpstr>Calibri Light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Utente</cp:lastModifiedBy>
  <cp:revision>21</cp:revision>
  <cp:lastPrinted>2020-09-17T11:29:41Z</cp:lastPrinted>
  <dcterms:created xsi:type="dcterms:W3CDTF">2020-09-17T08:56:01Z</dcterms:created>
  <dcterms:modified xsi:type="dcterms:W3CDTF">2020-09-17T14:30:03Z</dcterms:modified>
</cp:coreProperties>
</file>